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-17-2.svg" ContentType="image/svg+xml"/>
  <Override PartName="/ppt/media/image-17-4.svg" ContentType="image/svg+xml"/>
  <Override PartName="/ppt/media/image-17-6.svg" ContentType="image/svg+xml"/>
  <Override PartName="/ppt/media/image-6-2.svg" ContentType="image/svg+xml"/>
  <Override PartName="/ppt/media/image-6-4.svg" ContentType="image/svg+xml"/>
  <Override PartName="/ppt/media/image-6-6.svg" ContentType="image/svg+xml"/>
  <Override PartName="/ppt/media/image-6-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notesMasterIdLst>
    <p:notesMasterId r:id="rId19"/>
  </p:notesMasterIdLst>
  <p:sldSz cx="9144000" cy="6858000"/>
  <p:notesSz cx="8229600" cy="14630400"/>
  <p:embeddedFontLst>
    <p:embeddedFont>
      <p:font typeface="Alexandria Semi Bold"/>
      <p:regular r:id="rId24"/>
    </p:embeddedFont>
    <p:embeddedFont>
      <p:font typeface="Alexandria Semi Bold"/>
      <p:regular r:id="rId25"/>
    </p:embeddedFont>
    <p:embeddedFont>
      <p:font typeface="Sora Light"/>
      <p:regular r:id="rId26"/>
    </p:embeddedFont>
    <p:embeddedFont>
      <p:font typeface="Sora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F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slideLayout" Target="../slideLayouts/slideLayout17.xml"/><Relationship Id="rId2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34151"/>
            <a:ext cx="3033236" cy="10670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261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Grupo iTTel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25378"/>
            <a:ext cx="1093970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Information Technology &amp; Telecommunications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USITTEL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 FTTH en Tandil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Despliegue de red FTTH para Internet y TV en alianza con La Usina de Tandil.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Arquitectura GPON para Internet y TV digital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Cobertura urbana y periurbana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premium orientado al usuario final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Operación centralizada con monitoreo proactivo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Web: usittel.com.ar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LARANET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425553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 FTTH en La Matanza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Diseño e implementación de red óptica pasiva con alta capacidad de crecimiento.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óptica pasiva FTTH en La Matanza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Arquitectura escalable con backbone redundante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Operación 24/7 desde NOC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Implementación por etapas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Web: laranet.com.ar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6578"/>
            <a:ext cx="39697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ADIFSE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995845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Proyecto ADIFSE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2748320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Relevamiento de infraestructura en trazados ferroviarios.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685461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Primera etapa de relevamiento de infraestructura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54604"/>
            <a:ext cx="3969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Líneas: Mitre, San Martín, Sarmiento, Belgrano Sur, Gral. Roca y Tren de la Costa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570458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Base para planificar desarrollo sustentable de redes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6339602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Optimización de operación e infraestructura TELCO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VITTAL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Videovigilancia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complejo de videovigilancia IP con grabación y acceso centralizado.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Plataforma de Video Vigilancia offline y online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Accesible desde cualquier dispositivo con Internet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Visualización y grabación centralizada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Control remoto de cámaras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Soporte 4K, visión nocturna, detección por movimiento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CARREFOUR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Infraestructura IT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Infraestructura tecnológica integral con conectividad y monitoreo 24/7.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Solución integral para auto-servicio de comedor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Validación por huella digital o tarjeta de proximidad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Múltiples menús con control automático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de transacciones con reportes Excel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Auditoría centralizada y escalable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6622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Distintas obras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599" y="1818323"/>
            <a:ext cx="2045256" cy="272712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9" y="1818323"/>
            <a:ext cx="2045256" cy="272712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99" y="1818323"/>
            <a:ext cx="2045256" cy="272712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999" y="1818323"/>
            <a:ext cx="2045256" cy="272712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799" y="1818323"/>
            <a:ext cx="1534001" cy="272712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968" y="4709993"/>
            <a:ext cx="3633787" cy="272712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299" y="4709993"/>
            <a:ext cx="1534001" cy="2727127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845" y="4709993"/>
            <a:ext cx="2045256" cy="2727127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645" y="4709993"/>
            <a:ext cx="3633787" cy="27271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48991"/>
            <a:ext cx="96012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Clientes que Confían en Nosotros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9496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Bajo el concepto de Socios Estratégicos, nos enorgullece haber trabajado con ellos: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193" y="3325178"/>
            <a:ext cx="2677120" cy="6824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50" y="3325178"/>
            <a:ext cx="2479834" cy="6824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19" y="3325178"/>
            <a:ext cx="1744028" cy="68246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83" y="3325178"/>
            <a:ext cx="1732955" cy="68246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073" y="3325178"/>
            <a:ext cx="2589014" cy="68246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63" y="4180880"/>
            <a:ext cx="2374583" cy="682466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481" y="4180880"/>
            <a:ext cx="2479834" cy="682466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551" y="4180880"/>
            <a:ext cx="3049191" cy="682466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978" y="4180880"/>
            <a:ext cx="1466731" cy="682466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4944" y="4180880"/>
            <a:ext cx="2723674" cy="682466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813" y="5036582"/>
            <a:ext cx="1471970" cy="68246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1019" y="5036582"/>
            <a:ext cx="2591276" cy="682466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5531" y="5036582"/>
            <a:ext cx="2479834" cy="682466"/>
          </a:xfrm>
          <a:prstGeom prst="rect">
            <a:avLst/>
          </a:prstGeom>
        </p:spPr>
      </p:pic>
      <p:pic>
        <p:nvPicPr>
          <p:cNvPr id="1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8601" y="5036582"/>
            <a:ext cx="1422916" cy="682466"/>
          </a:xfrm>
          <a:prstGeom prst="rect">
            <a:avLst/>
          </a:prstGeom>
        </p:spPr>
      </p:pic>
      <p:pic>
        <p:nvPicPr>
          <p:cNvPr id="1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4753" y="5036582"/>
            <a:ext cx="2479834" cy="682466"/>
          </a:xfrm>
          <a:prstGeom prst="rect">
            <a:avLst/>
          </a:prstGeom>
        </p:spPr>
      </p:pic>
      <p:pic>
        <p:nvPicPr>
          <p:cNvPr id="1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721" y="5892284"/>
            <a:ext cx="2129195" cy="682466"/>
          </a:xfrm>
          <a:prstGeom prst="rect">
            <a:avLst/>
          </a:prstGeom>
        </p:spPr>
      </p:pic>
      <p:pic>
        <p:nvPicPr>
          <p:cNvPr id="2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1152" y="5892284"/>
            <a:ext cx="2479834" cy="682466"/>
          </a:xfrm>
          <a:prstGeom prst="rect">
            <a:avLst/>
          </a:prstGeom>
        </p:spPr>
      </p:pic>
      <p:pic>
        <p:nvPicPr>
          <p:cNvPr id="2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4222" y="5892284"/>
            <a:ext cx="1971199" cy="682466"/>
          </a:xfrm>
          <a:prstGeom prst="rect">
            <a:avLst/>
          </a:prstGeom>
        </p:spPr>
      </p:pic>
      <p:pic>
        <p:nvPicPr>
          <p:cNvPr id="2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8656" y="5892284"/>
            <a:ext cx="2479834" cy="682466"/>
          </a:xfrm>
          <a:prstGeom prst="rect">
            <a:avLst/>
          </a:prstGeom>
        </p:spPr>
      </p:pic>
      <p:pic>
        <p:nvPicPr>
          <p:cNvPr id="2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51726" y="5892284"/>
            <a:ext cx="2479834" cy="6824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498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Contactanos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0997" y="4068544"/>
            <a:ext cx="342067" cy="3420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Teléfonos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011-5272-9000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62326" y="5033010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0810-345-ITTEL (4883)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507" y="4068544"/>
            <a:ext cx="342067" cy="3420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2383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2383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administracion@it-tel.com.ar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923836" y="5033010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soporte@it-tel.com.ar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81329" y="39958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AE3F1"/>
          </a:solidFill>
          <a:ln w="7620">
            <a:solidFill>
              <a:srgbClr val="C0C9D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4017" y="4068544"/>
            <a:ext cx="342067" cy="3420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85346" y="4070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LinkedIn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0385346" y="4556403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/company/grupo-ittel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27DB3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ogoItte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828800" cy="643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01168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600" b="1">
                <a:solidFill>
                  <a:srgbClr val="FFFFFF"/>
                </a:solidFill>
              </a:defRPr>
            </a:pPr>
            <a:r>
              <a:t>Propuesta Comercial</a:t>
            </a:r>
          </a:p>
          <a:p>
            <a:pPr algn="ctr">
              <a:spcBef>
                <a:spcPts val="1000"/>
              </a:spcBef>
              <a:defRPr sz="2000">
                <a:solidFill>
                  <a:srgbClr val="FFFFFF"/>
                </a:solidFill>
              </a:defRPr>
            </a:pPr>
            <a:r>
              <a:t>Videovigilancia Móvil para Flota de Residuos – GCBA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Resumen ejecutivo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37160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Objetivo: monitoreo, auditoría y seguridad 24/7 de la flota.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Ecosistema MDVR + cámaras + comunicación 4G/GPS + VMS central (Hik-Central).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Auditoría acelerada por eventos (sensor en brazo hidráulico) y G-sensor.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Equipamiento de grado vehicular (vibración/agua/polvo) y soporte 24×7×365.</a:t>
            </a:r>
          </a:p>
        </p:txBody>
      </p:sp>
      <p:pic>
        <p:nvPicPr>
          <p:cNvPr id="4" name="Picture 3" descr="solucion_VIT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005840"/>
            <a:ext cx="4572863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896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GRUPO ITTEL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309" y="3452932"/>
            <a:ext cx="77079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Conectando el futuro, hoy.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4252198"/>
            <a:ext cx="13113782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Somos una Empresa con vasta experiencia en el mercado de las telecomunicaciones, que reconoce el impacto y el Valor Agregado que la innovación tecnológica genera en las organizaciones y comunidades.</a:t>
            </a:r>
            <a:endParaRPr lang="en-US" sz="2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El desafío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37160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Auditar el proceso de levantamiento de contenedores para reclamos ciudadanos.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Generar evidencia irrefutable ante incidentes viales y operativos.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Gestión de ubicación, eventos y estado de la flota en tiempo real.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Entorno hostil: vibración constante, agua, polvo y uso rudo 24/7.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La solución propuesta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1280160"/>
            <a:ext cx="265176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Hardware embarcado (MDVR)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Grabación multi‑canal, módulos 4G/GPS, G‑sensor y supercapacitores.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1840" y="1280160"/>
            <a:ext cx="265176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Red de comunicación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Transmisión en vivo y telemetría por 4G/LTE; GPS para geoposición.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5040" y="1280160"/>
            <a:ext cx="265176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Software de gestión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Hik‑Central Professional: mapa GIS, live view, búsqueda por eventos, protección de evidencia.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Equipamiento – MDVR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Hikvision DS‑MP5604H‑S/GW (híbrido analógico/IP).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Módulos 4G/LTE y GPS integrados (/GW).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G‑Sensor integrado (colisiones/frenadas/vuelcos).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Supercapacitores: cierre seguro ante pérdida de batería.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Bahía 2.5" con llave para SSD industrial.</a:t>
            </a:r>
          </a:p>
        </p:txBody>
      </p:sp>
      <p:pic>
        <p:nvPicPr>
          <p:cNvPr id="4" name="Picture 3" descr="MVR DS-MP5604-S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005840"/>
            <a:ext cx="633350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Almacenamiento – SSD industrial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Resistente a vibración y golpes: clave en camiones.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Evita fallas típicas de HDD y tarjetas SD.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Mayor confiabilidad de evidencia y mayor durabilidad.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Cámaras y conectores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Cámaras Hikvision serie DS‑2CS… (ej. DS‑2CS54D7T‑M).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Antivandálicas (IK10) y herméticas (IP67).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Conectores de aviación M12 roscados para vibración: conexión permanente.</a:t>
            </a:r>
          </a:p>
        </p:txBody>
      </p:sp>
      <p:pic>
        <p:nvPicPr>
          <p:cNvPr id="4" name="Picture 3" descr="camara_do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Integración eléctrica e ignición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Instalación oculta en cabina (segura).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Cableado B+ (batería), GND (tierra) e IGN (contacto).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Operación 100% automática: graba con contacto y apaga con retardo programado.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Auditoría: sensor en brazo hidráulico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Sensor externo cableado a Entrada de Alarma del MDVR.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Cada activación genera una marca de evento (TAG) en la grabación.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Búsqueda por evento en Hik‑Central: auditoría en segundos.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Plataforma de monitoreo – Hik‑Central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Mapa GIS con la flota (GPS en tiempo real).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Live view por 4G/LTE y reproducción centralizada.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Protección de evidencia y roles/permiso por perfil.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Clientes web y apps móviles (Android/iOS).</a:t>
            </a:r>
          </a:p>
        </p:txBody>
      </p:sp>
      <p:pic>
        <p:nvPicPr>
          <p:cNvPr id="4" name="Picture 3" descr="viT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005840"/>
            <a:ext cx="5252936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Casos de uso clave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1280160"/>
            <a:ext cx="265176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Monitoreo en vivo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Operadores visualizan cámaras y ubicación de camiones en tiempo real.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1840" y="1280160"/>
            <a:ext cx="265176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Auditoría por eventos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Filtrado por TAG de brazo hidráulico; clips de 30 s por evento.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5040" y="1280160"/>
            <a:ext cx="265176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Gestión de incidentes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G‑sensor marca colisiones/frenadas; evidencia protegida automáticamente.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Arquitectura de comunicación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Camión: Cámaras → MDVR → 4G/LTE + GPS.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Red móvil → Centro de Datos → Hik‑Central.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Operación 24×7×365, monitoreo y reportes.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75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Esencia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20710" y="2373511"/>
            <a:ext cx="30480" cy="4628436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4" name="Shape 2"/>
          <p:cNvSpPr/>
          <p:nvPr/>
        </p:nvSpPr>
        <p:spPr>
          <a:xfrm>
            <a:off x="890230" y="2601992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5" name="Shape 3"/>
          <p:cNvSpPr/>
          <p:nvPr/>
        </p:nvSpPr>
        <p:spPr>
          <a:xfrm>
            <a:off x="839510" y="2536031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6" name="Text 4"/>
          <p:cNvSpPr/>
          <p:nvPr/>
        </p:nvSpPr>
        <p:spPr>
          <a:xfrm>
            <a:off x="1787366" y="2447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Misión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787366" y="2934057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Brindar soluciones integrales en tecnología y telecomunicaciones, adaptadas a las necesidades de cada cliente, garantizando calidad, eficiencia y un servicio de postventa excepcional.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90230" y="4289227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9" name="Shape 7"/>
          <p:cNvSpPr/>
          <p:nvPr/>
        </p:nvSpPr>
        <p:spPr>
          <a:xfrm>
            <a:off x="839510" y="4223266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10" name="Text 8"/>
          <p:cNvSpPr/>
          <p:nvPr/>
        </p:nvSpPr>
        <p:spPr>
          <a:xfrm>
            <a:off x="178736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Nuestra Visión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787366" y="4621292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Ser la empresa de tecnología y telecomunicaciones líder en la región, reconocida por nuestra innovación, confiabilidad y el compromiso con el éxito de nuestros clientes.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90230" y="5976461"/>
            <a:ext cx="433268" cy="30480"/>
          </a:xfrm>
          <a:prstGeom prst="roundRect">
            <a:avLst>
              <a:gd name="adj" fmla="val 298550"/>
            </a:avLst>
          </a:prstGeom>
          <a:solidFill>
            <a:srgbClr val="C0C9D7"/>
          </a:solidFill>
          <a:ln/>
        </p:spPr>
      </p:sp>
      <p:sp>
        <p:nvSpPr>
          <p:cNvPr id="13" name="Shape 11"/>
          <p:cNvSpPr/>
          <p:nvPr/>
        </p:nvSpPr>
        <p:spPr>
          <a:xfrm>
            <a:off x="839510" y="5910501"/>
            <a:ext cx="162401" cy="162401"/>
          </a:xfrm>
          <a:prstGeom prst="roundRect">
            <a:avLst>
              <a:gd name="adj" fmla="val 281525"/>
            </a:avLst>
          </a:prstGeom>
          <a:solidFill>
            <a:srgbClr val="2A446E"/>
          </a:solidFill>
          <a:ln/>
        </p:spPr>
      </p:sp>
      <p:sp>
        <p:nvSpPr>
          <p:cNvPr id="14" name="Text 12"/>
          <p:cNvSpPr/>
          <p:nvPr/>
        </p:nvSpPr>
        <p:spPr>
          <a:xfrm>
            <a:off x="1787366" y="58223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Nuestros Valores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787366" y="6308527"/>
            <a:ext cx="1208472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Compromiso, Calidad, Innovación, Confianza y Orientación al cliente. Estos pilares guían cada uno de nuestros proyectos y relaciones comerciales.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Plan de implementación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Relevamiento técnico y diseño (1–2 semanas).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Piloto en X camiones (2–4 semanas).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Despliegue por lotes (escala progresiva).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Capacitación operadores y SOPs.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Aseguramiento de calidad (UAT) y postventa.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Beneficios para GCBA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Mejora de SLA y trazabilidad de servicio.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Reducción de reclamos y tiempos de auditoría.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Seguridad operativa y vial incrementada.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Evidencia forense confiable y protegida.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Datos para analítica y mejora continua.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SLA y soporte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Atención 24×7×365 desde NOC.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KPIs operativos y reportes periódicos.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Mantenimiento preventivo y correctivo.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Stock de partes y reemplazo prioritario.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Experiencia relevante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AUSA: Gestión de infraestructura TELCO en CABA (SLA &gt; 99,9%).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AUBASA: Backbone redundante CABA – La Plata (SLA &gt; 99,99%).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VITTAL: Plataforma de videovigilancia IP centralizada.</a:t>
            </a:r>
          </a:p>
        </p:txBody>
      </p:sp>
      <p:pic>
        <p:nvPicPr>
          <p:cNvPr id="4" name="Picture 3" descr="AUSA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005840"/>
            <a:ext cx="3013204" cy="1737360"/>
          </a:xfrm>
          <a:prstGeom prst="rect">
            <a:avLst/>
          </a:prstGeom>
        </p:spPr>
      </p:pic>
      <p:pic>
        <p:nvPicPr>
          <p:cNvPr id="5" name="Picture 4" descr="ruta_AUBAS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2926080"/>
            <a:ext cx="110997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804672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A202C"/>
                </a:solidFill>
              </a:defRPr>
            </a:pPr>
            <a:r>
              <a:t>Próximos pasos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1280160"/>
            <a:ext cx="7498079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Validar alcance y requerimientos (workshop técnico).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Definir cantidad de camiones y canales.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Cronograma piloto y HLD/LLD.</a:t>
            </a:r>
          </a:p>
          <a:p>
            <a:pPr>
              <a:lnSpc>
                <a:spcPct val="135000"/>
              </a:lnSpc>
              <a:defRPr sz="1800">
                <a:solidFill>
                  <a:srgbClr val="1A202C"/>
                </a:solidFill>
              </a:defRPr>
            </a:pPr>
            <a:r>
              <a:t>Aprobación y kick‑off de proyecto.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2011680"/>
            <a:ext cx="7772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600" b="1">
                <a:solidFill>
                  <a:srgbClr val="1A202C"/>
                </a:solidFill>
              </a:defRPr>
            </a:pPr>
            <a:r>
              <a:t>Contacto</a:t>
            </a:r>
          </a:p>
        </p:txBody>
      </p:sp>
      <p:sp>
        <p:nvSpPr>
          <p:cNvPr id="3" name="Rectangle 2"/>
          <p:cNvSpPr/>
          <p:nvPr/>
        </p:nvSpPr>
        <p:spPr>
          <a:xfrm>
            <a:off x="822960" y="2743200"/>
            <a:ext cx="7498079" cy="109728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Teléfonos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011-5272-9000</a:t>
            </a:r>
            <a:br/>
            <a:r>
              <a:t>0810-345-ITTEL (4883)</a:t>
            </a:r>
          </a:p>
        </p:txBody>
      </p:sp>
      <p:sp>
        <p:nvSpPr>
          <p:cNvPr id="4" name="Rectangle 3"/>
          <p:cNvSpPr/>
          <p:nvPr/>
        </p:nvSpPr>
        <p:spPr>
          <a:xfrm>
            <a:off x="822960" y="4023360"/>
            <a:ext cx="7498079" cy="109728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Emails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administracion@it-tel.com.ar</a:t>
            </a:r>
            <a:br/>
            <a:r>
              <a:t>soporte@it-tel.com.ar</a:t>
            </a:r>
          </a:p>
        </p:txBody>
      </p:sp>
      <p:sp>
        <p:nvSpPr>
          <p:cNvPr id="5" name="Rectangle 4"/>
          <p:cNvSpPr/>
          <p:nvPr/>
        </p:nvSpPr>
        <p:spPr>
          <a:xfrm>
            <a:off x="822960" y="5303520"/>
            <a:ext cx="7498079" cy="109728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274320" rIns="274320" tIns="182880"/>
          <a:lstStyle/>
          <a:p>
            <a:pPr algn="ctr">
              <a:defRPr sz="2000" b="1">
                <a:solidFill>
                  <a:srgbClr val="1A202C"/>
                </a:solidFill>
              </a:defRPr>
            </a:pPr>
            <a:r>
              <a:t>LinkedIn</a:t>
            </a:r>
          </a:p>
          <a:p>
            <a:pPr>
              <a:lnSpc>
                <a:spcPct val="135000"/>
              </a:lnSpc>
              <a:spcBef>
                <a:spcPts val="600"/>
              </a:spcBef>
              <a:defRPr sz="1400">
                <a:solidFill>
                  <a:srgbClr val="4A5568"/>
                </a:solidFill>
              </a:defRPr>
            </a:pPr>
            <a:r>
              <a:t>/grupoittel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312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IT &amp; Telco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7721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Nuestra experiencia y desarrollos nos permiten ofrecer un servicio diferencial en el mercado.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083231" y="3392567"/>
            <a:ext cx="660404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Pioneros en Redes Neutrales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083231" y="4287560"/>
            <a:ext cx="1278886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Fuimos los primeros en Argentina en implementar lo que hoy se conoce como 'Redes Neutrales' o 'Compartición de Infraestructura Telco'. Llevamos más de 10 años perfeccionando nuestros desarrollos en las más variadas jurisdicciones.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3067645"/>
            <a:ext cx="30480" cy="2503765"/>
          </a:xfrm>
          <a:prstGeom prst="rect">
            <a:avLst/>
          </a:prstGeom>
          <a:solidFill>
            <a:srgbClr val="2A446E"/>
          </a:solidFill>
          <a:ln/>
        </p:spPr>
      </p:sp>
      <p:sp>
        <p:nvSpPr>
          <p:cNvPr id="7" name="Text 5"/>
          <p:cNvSpPr/>
          <p:nvPr/>
        </p:nvSpPr>
        <p:spPr>
          <a:xfrm>
            <a:off x="758309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Convergencia Total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76474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Sinergia Operativa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4640" y="601003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SLA Premium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012805" y="6010037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✓ Implementación Sustentable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21543"/>
            <a:ext cx="8118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Números que nos respaldan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10+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75830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Años de experiencia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1981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340+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521981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Proyectos de éxito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1329" y="407574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99.99%</a:t>
            </a:r>
            <a:endParaRPr lang="en-US" sz="5600" dirty="0"/>
          </a:p>
        </p:txBody>
      </p:sp>
      <p:sp>
        <p:nvSpPr>
          <p:cNvPr id="8" name="Text 6"/>
          <p:cNvSpPr/>
          <p:nvPr/>
        </p:nvSpPr>
        <p:spPr>
          <a:xfrm>
            <a:off x="9681329" y="50613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 SLA garantizado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036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DIVISIÓN 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4961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 iTTel, lideramos la transformación digital con soluciones innovadoras y sostenibles.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510" y="3246715"/>
            <a:ext cx="324922" cy="324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3240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Luminarias SMART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726180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Sistemas de iluminación LED con sensores y conectividad para ciudades más eficientes y seguras.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775" y="3246715"/>
            <a:ext cx="324922" cy="3249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4591" y="3240048"/>
            <a:ext cx="43075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Pesaje Dinámico de Vehículos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54591" y="3726180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Tecnología avanzada para el control de peso en movimiento, optimizando la logística y la seguridad vial.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10" y="5206246"/>
            <a:ext cx="324922" cy="324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2326" y="5199578"/>
            <a:ext cx="36866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Internet de las Cosas (IoT)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462326" y="5685711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Implementación de redes de dispositivos interconectados para la recolección de datos y automatización en diversos sectores.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775" y="5206246"/>
            <a:ext cx="324922" cy="3249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54591" y="5199578"/>
            <a:ext cx="3026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Inteligencia Artificial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54591" y="5685711"/>
            <a:ext cx="57175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Desarrollo de soluciones basadas en IA para el análisis predictivo, optimización de procesos y toma de decisiones inteligentes.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45331"/>
            <a:ext cx="537662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DIVISIÓN TEL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826062"/>
            <a:ext cx="1312497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Conectamos personas y lugares, impulsando el progreso a través de infraestructura robusta y servicios de comunicación avanzados.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13" y="2709505"/>
            <a:ext cx="3994428" cy="24686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13" y="5382458"/>
            <a:ext cx="4204692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SERVICIOS DE TELECOMUNICACIONES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2713" y="6176963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Ofrecemos soluciones integrales para la comunicación, garantizando conectividad de alta velocidad y fiabilidad para empresas y comunidades.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94" y="2709505"/>
            <a:ext cx="3994428" cy="24686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2794" y="5382458"/>
            <a:ext cx="4204692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OBRAS DE TELECOMUNICACIONES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12794" y="6176963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Desarrollamos proyectos de infraestructura, desde el despliegue de redes de fibra óptica hasta la instalación de estaciones base móviles.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876" y="2709505"/>
            <a:ext cx="3994428" cy="24686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2876" y="5382458"/>
            <a:ext cx="276141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OBRAS DE ENERGÍA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72876" y="5840968"/>
            <a:ext cx="420469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Implementamos soluciones energéticas sostenibles, incluyendo sistemas de energía renovable y optimización de infraestructura eléctrica.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6578"/>
            <a:ext cx="39697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995845"/>
            <a:ext cx="367188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Acuerdo iTTel – AUSA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2748320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integral de infraestructura TELCO de alto desempeño en CABA.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685461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de más de 1.000 km de hilos arrendados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54604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100+ estructuras de antenas distribuidas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223748"/>
            <a:ext cx="3969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&gt; 99,9% con atención 24×7×365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992892"/>
            <a:ext cx="3969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Diseño, implementación y operación bajo estándares de alta disponibilidad|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2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AUBASA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1403"/>
            <a:ext cx="417349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A446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Acuerdo iTTel – AUBASA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4038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de fibra óptica redundante y backbone estratégico CABA - La Plata.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3410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 de fibra óptica con topología redundante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7634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Backbone estratégico entre CABA y La Plata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1858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Fibra Oscura entre CABASE y NAP La Plata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083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SLA contractual &gt; 99,99%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0307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Cuadrilla in situ con tiempo de respuesta inmediato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2025-10-28T19:07:22Z</dcterms:created>
  <dcterms:modified xsi:type="dcterms:W3CDTF">2025-10-28T19:07:22Z</dcterms:modified>
</cp:coreProperties>
</file>